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740" r:id="rId4"/>
    <p:sldId id="741" r:id="rId5"/>
    <p:sldId id="743" r:id="rId6"/>
    <p:sldId id="742" r:id="rId7"/>
    <p:sldId id="744" r:id="rId8"/>
    <p:sldId id="745" r:id="rId9"/>
    <p:sldId id="746" r:id="rId10"/>
    <p:sldId id="747" r:id="rId11"/>
    <p:sldId id="748" r:id="rId12"/>
    <p:sldId id="750" r:id="rId13"/>
    <p:sldId id="753" r:id="rId14"/>
    <p:sldId id="275" r:id="rId15"/>
    <p:sldId id="754" r:id="rId16"/>
    <p:sldId id="755" r:id="rId17"/>
    <p:sldId id="756" r:id="rId18"/>
    <p:sldId id="757" r:id="rId19"/>
    <p:sldId id="758" r:id="rId20"/>
    <p:sldId id="759" r:id="rId21"/>
    <p:sldId id="765" r:id="rId22"/>
    <p:sldId id="274" r:id="rId23"/>
    <p:sldId id="760" r:id="rId24"/>
    <p:sldId id="766" r:id="rId25"/>
    <p:sldId id="761" r:id="rId26"/>
    <p:sldId id="767" r:id="rId27"/>
    <p:sldId id="762" r:id="rId28"/>
    <p:sldId id="768" r:id="rId29"/>
    <p:sldId id="763" r:id="rId30"/>
    <p:sldId id="769" r:id="rId31"/>
    <p:sldId id="764" r:id="rId32"/>
    <p:sldId id="770" r:id="rId33"/>
    <p:sldId id="772" r:id="rId34"/>
    <p:sldId id="771" r:id="rId35"/>
    <p:sldId id="774" r:id="rId36"/>
    <p:sldId id="775" r:id="rId37"/>
    <p:sldId id="776" r:id="rId3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526ACE"/>
    <a:srgbClr val="C06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84935-623E-4566-AE87-5FBD1D72F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DE2B8-7129-4010-A05E-A24079E8E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FE39C-3210-4DC6-90A8-8002B0298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10D10-86BB-4C22-A262-686D9AD9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8A89E-97B9-41C1-9094-EEA5A4548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030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40652-8441-49BD-A61B-4E9C011B4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462240-712D-4AC0-A819-3F874E165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D39CC-2975-4766-8598-95A37685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62871-F703-420D-A518-C9DAB44BE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B3FBF-4239-4962-9502-DE44E011F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853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80D035-32B2-43CF-8BC3-09BC4037D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DD1571-80FD-43BC-B237-3B8C679AF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4D27E-6AE6-48EB-9938-6E8383625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7109D-9A18-4F68-A213-D42F2C15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72E1B-A348-465E-8509-87795109C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1729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50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114CC-9588-4B64-BCE0-6C4BA722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7FAE7-3705-41E6-98FD-493CE7E65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5BA45-AEE2-4550-B24C-E5EAE4315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E9981-D904-4471-9D3E-311066D16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7EE94-2EE9-406C-B1F5-E14B54C8F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669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4749A-F8DF-49C5-BF03-E9E14EE2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4E33B1-570C-4DEC-8EC5-5FDE59C9D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BA3C6-902C-4AAC-A691-FBFE3D68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079FC-969E-4D37-90A6-728E9C005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4B19D-1812-4ECD-B691-9CD5615ED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922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A096C-EA42-46C4-A953-BBDF7F08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937F7-DDE0-4B76-89C1-89644A6D7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7F1E3A-1EA7-4C97-A123-C55B542CF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FF3FF-1F69-4925-BF9A-8818AA4D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35AE1-9E74-4978-8023-0A20801F0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03E15-8B21-4864-B2CF-EDDA1DE7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187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7019B-A241-44D6-AE58-9D331337F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093F7-820A-489A-8BAE-6CA709A46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A25F4-D659-4818-B51E-F74959C79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AC2E72-6785-4237-BA94-CF33C1627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5457CC-EEBA-4051-8432-51C0BBE261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4AF753-84A2-4D69-AB24-989FBAC7C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8FA319-9814-4941-B9D0-D58CAAE9B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102167-D5A1-4FBE-9695-02774D4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963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C48A1-006C-4844-BFFF-A1D37A522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A3E0AD-D30A-4575-8186-510E27A24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3D2AFE-82FC-42F3-9419-BBC714D9A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51725-4EC8-4B8A-B928-6C5FC8FB8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352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AFD028-60DB-49EB-9E1D-246FEA1E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5BE51A-9078-42D5-8CBF-EDE56B2D7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2134F-87C1-47B1-AE31-117D38ADD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979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083F-5CBC-4531-99E9-560EBDB82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56C62-0EA4-4689-B1F4-754D98FC4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2C969-A565-4247-847E-8845729C4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84E30-C1F5-4E5B-B4ED-A52D2518A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580D6-EE97-49D4-9C23-C6B7C71AB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233E9-E37D-49EA-9913-C8B7A04B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036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90CFF-C325-48F4-9D0E-D392F6043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132AD3-02A5-4F9D-B20A-878D967CD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0A0742-C36A-4AC9-976C-32CE482B8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F7A25-0E6C-4F1C-99A2-6BF300D2A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C1333-32A5-45DE-B53A-C3A0F7E71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1D47D-7157-4973-A2C4-C0D628FB0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246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C02303-E879-4C0D-856C-023DBB00E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54DF5C-B88E-45EA-AD48-9419C4D15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D2F02-A6C2-4BBA-9DC2-FA2908660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DE743-382B-42E5-AA6E-FB8C9D08DE14}" type="datetimeFigureOut">
              <a:rPr lang="vi-VN" smtClean="0"/>
              <a:t>20/04/2021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AB2EF-27C1-4457-80C0-54E0622493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C868D-E9CB-4F6D-B6A3-CD2685B02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CA366-9975-4146-96E3-1AE2AEA6DAD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5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ccoc.com/search?query=video%20h%C3%A0nh%20tr%C3%ACnh%20c%E1%BB%A7a%20gi%E1%BB%8Dt%20n%C6%B0%E1%BB%9Bc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ết quả hình ảnh cho hình nền bài giảng powerpoint">
            <a:extLst>
              <a:ext uri="{FF2B5EF4-FFF2-40B4-BE49-F238E27FC236}">
                <a16:creationId xmlns:a16="http://schemas.microsoft.com/office/drawing/2014/main" id="{F00D2D83-E598-461D-BF79-8E69D0860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080"/>
            <a:ext cx="12192000" cy="686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05C61F-9005-4F14-AAC5-86C48AA5D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3062" y="1866900"/>
            <a:ext cx="8905875" cy="17859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vi-VN" sz="4000" b="1" dirty="0">
                <a:solidFill>
                  <a:srgbClr val="C00000"/>
                </a:solidFill>
              </a:rPr>
              <a:t>BÀI 8: </a:t>
            </a:r>
            <a:br>
              <a:rPr lang="vi-VN" sz="4000" b="1" dirty="0">
                <a:solidFill>
                  <a:srgbClr val="C00000"/>
                </a:solidFill>
              </a:rPr>
            </a:br>
            <a:r>
              <a:rPr lang="vi-VN" sz="4000" b="1" dirty="0">
                <a:solidFill>
                  <a:srgbClr val="C00000"/>
                </a:solidFill>
              </a:rPr>
              <a:t>SỰ ĐA DẠNG VÀ CÁC THỂ CƠ BẢN CỦA CHẤT. TÍNH CHẤT CỦA CHẤT</a:t>
            </a:r>
          </a:p>
        </p:txBody>
      </p:sp>
    </p:spTree>
    <p:extLst>
      <p:ext uri="{BB962C8B-B14F-4D97-AF65-F5344CB8AC3E}">
        <p14:creationId xmlns:p14="http://schemas.microsoft.com/office/powerpoint/2010/main" val="398894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83A37-C145-469A-A396-EFB4B5EAF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3228975" cy="6159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PHIẾU HỌC TẬP SỐ 4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5C7AF-3BB9-4C9A-9E61-0C0A2D71C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930274"/>
            <a:ext cx="10515600" cy="5356225"/>
          </a:xfrm>
        </p:spPr>
        <p:txBody>
          <a:bodyPr>
            <a:noAutofit/>
          </a:bodyPr>
          <a:lstStyle/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TN4:</a:t>
            </a:r>
            <a:endParaRPr lang="vi-VN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Đun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Tắt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đèn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cồn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nguội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TN5:</a:t>
            </a:r>
            <a:endParaRPr lang="vi-VN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Đun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sôi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thoáng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lòng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xuất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…………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chứng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tỏ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Dưới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đáy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bình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cầu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xuất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…………….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chứng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tỏ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 sang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………</a:t>
            </a:r>
            <a:endParaRPr lang="vi-VN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vi-V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0D786D-4CF7-49D3-BCB3-292AD9602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951" y="66619"/>
            <a:ext cx="2200274" cy="13537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24BC507-2EC6-493C-A075-1D8B55AEB8FD}"/>
              </a:ext>
            </a:extLst>
          </p:cNvPr>
          <p:cNvSpPr txBox="1"/>
          <p:nvPr/>
        </p:nvSpPr>
        <p:spPr>
          <a:xfrm>
            <a:off x="7362825" y="1468485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8DE385-848B-4205-AF76-58B8000E9B96}"/>
              </a:ext>
            </a:extLst>
          </p:cNvPr>
          <p:cNvSpPr txBox="1"/>
          <p:nvPr/>
        </p:nvSpPr>
        <p:spPr>
          <a:xfrm>
            <a:off x="9534525" y="1468485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F1CD6B-7784-492E-8393-1C34E122E516}"/>
              </a:ext>
            </a:extLst>
          </p:cNvPr>
          <p:cNvSpPr txBox="1"/>
          <p:nvPr/>
        </p:nvSpPr>
        <p:spPr>
          <a:xfrm>
            <a:off x="9124949" y="2039820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2857C5-6F42-41B2-AB05-63C79185BD8A}"/>
              </a:ext>
            </a:extLst>
          </p:cNvPr>
          <p:cNvSpPr txBox="1"/>
          <p:nvPr/>
        </p:nvSpPr>
        <p:spPr>
          <a:xfrm>
            <a:off x="1257301" y="2507360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F5F3C3-1F1B-47A3-A563-4089A9AB9FD3}"/>
              </a:ext>
            </a:extLst>
          </p:cNvPr>
          <p:cNvSpPr txBox="1"/>
          <p:nvPr/>
        </p:nvSpPr>
        <p:spPr>
          <a:xfrm>
            <a:off x="9734549" y="370788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C7162E-067C-4812-94AE-E56FD6C08329}"/>
              </a:ext>
            </a:extLst>
          </p:cNvPr>
          <p:cNvSpPr txBox="1"/>
          <p:nvPr/>
        </p:nvSpPr>
        <p:spPr>
          <a:xfrm>
            <a:off x="1709738" y="423110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E87974-C294-4355-AE6A-D7E78B322D77}"/>
              </a:ext>
            </a:extLst>
          </p:cNvPr>
          <p:cNvSpPr txBox="1"/>
          <p:nvPr/>
        </p:nvSpPr>
        <p:spPr>
          <a:xfrm>
            <a:off x="7686674" y="4192549"/>
            <a:ext cx="1552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0933D6-899A-4B64-A01C-4DCB6D731F89}"/>
              </a:ext>
            </a:extLst>
          </p:cNvPr>
          <p:cNvSpPr txBox="1"/>
          <p:nvPr/>
        </p:nvSpPr>
        <p:spPr>
          <a:xfrm>
            <a:off x="5100636" y="464133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948584-4E1E-4247-93ED-E6C4D823B63B}"/>
              </a:ext>
            </a:extLst>
          </p:cNvPr>
          <p:cNvSpPr txBox="1"/>
          <p:nvPr/>
        </p:nvSpPr>
        <p:spPr>
          <a:xfrm>
            <a:off x="7191375" y="4641331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942638-9334-4BBA-B835-328AF5C6CCBD}"/>
              </a:ext>
            </a:extLst>
          </p:cNvPr>
          <p:cNvSpPr txBox="1"/>
          <p:nvPr/>
        </p:nvSpPr>
        <p:spPr>
          <a:xfrm>
            <a:off x="7696199" y="5239524"/>
            <a:ext cx="1666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DC062D-012C-4FB3-A1B9-059B9AEEC973}"/>
              </a:ext>
            </a:extLst>
          </p:cNvPr>
          <p:cNvSpPr txBox="1"/>
          <p:nvPr/>
        </p:nvSpPr>
        <p:spPr>
          <a:xfrm>
            <a:off x="5510211" y="5702470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642279-F586-4C21-953E-E1547ABD642A}"/>
              </a:ext>
            </a:extLst>
          </p:cNvPr>
          <p:cNvSpPr txBox="1"/>
          <p:nvPr/>
        </p:nvSpPr>
        <p:spPr>
          <a:xfrm>
            <a:off x="7615236" y="5688306"/>
            <a:ext cx="904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17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DDB7E-6BA6-4582-8217-5ABEFEA85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4937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SƠ ĐỒ TÓM TẮT QUÁ TRÌNH CHUYỂN THỂ</a:t>
            </a:r>
            <a:endParaRPr lang="vi-VN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B404E5-2D02-4E60-9E1A-890E82611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6951" y="66619"/>
            <a:ext cx="2200274" cy="13537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F62742-61D6-4CDF-A3AD-CB00C1B1D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3885" y="2405062"/>
            <a:ext cx="8893127" cy="15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57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476250" y="180423"/>
            <a:ext cx="11715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TẬP THEO TRẠM                      THỜI GIAN: 20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1178004" y="1289071"/>
            <a:ext cx="10185321" cy="187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M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HS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xuất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hướng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HS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cứu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hoạch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nghiên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cứu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phút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au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HS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lần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lượt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di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còn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8BB4AD9-8A67-40A2-91B3-2175F1AC1E45}"/>
              </a:ext>
            </a:extLst>
          </p:cNvPr>
          <p:cNvSpPr txBox="1"/>
          <p:nvPr/>
        </p:nvSpPr>
        <p:spPr>
          <a:xfrm>
            <a:off x="1178004" y="3162148"/>
            <a:ext cx="10185321" cy="3393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cứu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1: Quan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tin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nhiệt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2: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nhiệt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3: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hòa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tan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muối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	+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Trạm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4: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đun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nóng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1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476250" y="180423"/>
            <a:ext cx="11715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TẬP THEO TRẠM                      THỜI GIAN: 20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1178003" y="956944"/>
            <a:ext cx="10185321" cy="515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xuất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phát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đồ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di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3D7C1088-B12B-4EFC-B88A-1AB7ED16D00C}"/>
              </a:ext>
            </a:extLst>
          </p:cNvPr>
          <p:cNvGrpSpPr/>
          <p:nvPr/>
        </p:nvGrpSpPr>
        <p:grpSpPr>
          <a:xfrm>
            <a:off x="2362200" y="2805112"/>
            <a:ext cx="1371599" cy="1018057"/>
            <a:chOff x="2362200" y="4281487"/>
            <a:chExt cx="1371599" cy="1018057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85E3788A-C5F6-45DF-92EE-7189CF06371D}"/>
                </a:ext>
              </a:extLst>
            </p:cNvPr>
            <p:cNvSpPr/>
            <p:nvPr/>
          </p:nvSpPr>
          <p:spPr>
            <a:xfrm>
              <a:off x="2362200" y="4281487"/>
              <a:ext cx="981075" cy="704850"/>
            </a:xfrm>
            <a:prstGeom prst="hexagon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BE204C7-4CC9-48D2-918C-954914A6C639}"/>
                </a:ext>
              </a:extLst>
            </p:cNvPr>
            <p:cNvSpPr txBox="1"/>
            <p:nvPr/>
          </p:nvSpPr>
          <p:spPr>
            <a:xfrm>
              <a:off x="2466974" y="4930212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Nhóm</a:t>
              </a:r>
              <a:r>
                <a:rPr lang="en-US" dirty="0"/>
                <a:t> 1</a:t>
              </a:r>
              <a:endParaRPr lang="vi-VN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6A0825B-00D9-441F-9652-04B455502B4F}"/>
                </a:ext>
              </a:extLst>
            </p:cNvPr>
            <p:cNvSpPr txBox="1"/>
            <p:nvPr/>
          </p:nvSpPr>
          <p:spPr>
            <a:xfrm>
              <a:off x="2466974" y="4497943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Trạm</a:t>
              </a:r>
              <a:r>
                <a:rPr lang="en-US" dirty="0"/>
                <a:t> 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8F9006A-3536-4E07-BBE0-583F2080EB3E}"/>
              </a:ext>
            </a:extLst>
          </p:cNvPr>
          <p:cNvGrpSpPr/>
          <p:nvPr/>
        </p:nvGrpSpPr>
        <p:grpSpPr>
          <a:xfrm>
            <a:off x="5943600" y="2805112"/>
            <a:ext cx="1371599" cy="1018057"/>
            <a:chOff x="2362200" y="4281487"/>
            <a:chExt cx="1371599" cy="1018057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EEBF4E29-A014-4F76-BEBC-42B85C9DA9A7}"/>
                </a:ext>
              </a:extLst>
            </p:cNvPr>
            <p:cNvSpPr/>
            <p:nvPr/>
          </p:nvSpPr>
          <p:spPr>
            <a:xfrm>
              <a:off x="2362200" y="4281487"/>
              <a:ext cx="981075" cy="704850"/>
            </a:xfrm>
            <a:prstGeom prst="hexago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7AE18C9-4417-4673-AC0A-E82CB4D55B37}"/>
                </a:ext>
              </a:extLst>
            </p:cNvPr>
            <p:cNvSpPr txBox="1"/>
            <p:nvPr/>
          </p:nvSpPr>
          <p:spPr>
            <a:xfrm>
              <a:off x="2466974" y="4930212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Nhóm</a:t>
              </a:r>
              <a:r>
                <a:rPr lang="en-US" dirty="0"/>
                <a:t> 2</a:t>
              </a:r>
              <a:endParaRPr lang="vi-VN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C0F34C7-1503-4AA7-98CD-ACCEDC8F9CF9}"/>
                </a:ext>
              </a:extLst>
            </p:cNvPr>
            <p:cNvSpPr txBox="1"/>
            <p:nvPr/>
          </p:nvSpPr>
          <p:spPr>
            <a:xfrm>
              <a:off x="2466974" y="4497943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Trạm</a:t>
              </a:r>
              <a:r>
                <a:rPr lang="en-US" dirty="0"/>
                <a:t> 2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2381EDA-EC70-4854-AEFA-FF5976D83546}"/>
              </a:ext>
            </a:extLst>
          </p:cNvPr>
          <p:cNvGrpSpPr/>
          <p:nvPr/>
        </p:nvGrpSpPr>
        <p:grpSpPr>
          <a:xfrm>
            <a:off x="5943600" y="5197004"/>
            <a:ext cx="1371599" cy="1018057"/>
            <a:chOff x="2362200" y="4281487"/>
            <a:chExt cx="1371599" cy="1018057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B70966D5-23BB-4EF5-A82A-48B26616B441}"/>
                </a:ext>
              </a:extLst>
            </p:cNvPr>
            <p:cNvSpPr/>
            <p:nvPr/>
          </p:nvSpPr>
          <p:spPr>
            <a:xfrm>
              <a:off x="2362200" y="4281487"/>
              <a:ext cx="981075" cy="704850"/>
            </a:xfrm>
            <a:prstGeom prst="hexagon">
              <a:avLst/>
            </a:prstGeom>
            <a:solidFill>
              <a:srgbClr val="C060B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C50D34F-7138-4770-ACD7-8D0E2798EA59}"/>
                </a:ext>
              </a:extLst>
            </p:cNvPr>
            <p:cNvSpPr txBox="1"/>
            <p:nvPr/>
          </p:nvSpPr>
          <p:spPr>
            <a:xfrm>
              <a:off x="2466974" y="4930212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Nhóm</a:t>
              </a:r>
              <a:r>
                <a:rPr lang="en-US" dirty="0"/>
                <a:t> 3</a:t>
              </a:r>
              <a:endParaRPr lang="vi-VN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B1FAE5D-EA82-4CA6-8CD5-BBC29CFDD9E8}"/>
                </a:ext>
              </a:extLst>
            </p:cNvPr>
            <p:cNvSpPr txBox="1"/>
            <p:nvPr/>
          </p:nvSpPr>
          <p:spPr>
            <a:xfrm>
              <a:off x="2466974" y="4497943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Trạm</a:t>
              </a:r>
              <a:r>
                <a:rPr lang="en-US" dirty="0"/>
                <a:t> 3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6FFEC8B-6DAE-4DDB-80C0-FDEB1D376E73}"/>
              </a:ext>
            </a:extLst>
          </p:cNvPr>
          <p:cNvGrpSpPr/>
          <p:nvPr/>
        </p:nvGrpSpPr>
        <p:grpSpPr>
          <a:xfrm>
            <a:off x="2338390" y="5197004"/>
            <a:ext cx="1371599" cy="1018057"/>
            <a:chOff x="2362200" y="4281487"/>
            <a:chExt cx="1371599" cy="1018057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8B22A062-BAC5-4352-8FE8-7CC0C1160251}"/>
                </a:ext>
              </a:extLst>
            </p:cNvPr>
            <p:cNvSpPr/>
            <p:nvPr/>
          </p:nvSpPr>
          <p:spPr>
            <a:xfrm>
              <a:off x="2362200" y="4281487"/>
              <a:ext cx="981075" cy="704850"/>
            </a:xfrm>
            <a:prstGeom prst="hexago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9928760-F72E-4F78-AD48-CE04A57C2234}"/>
                </a:ext>
              </a:extLst>
            </p:cNvPr>
            <p:cNvSpPr txBox="1"/>
            <p:nvPr/>
          </p:nvSpPr>
          <p:spPr>
            <a:xfrm>
              <a:off x="2466974" y="4930212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Nhóm</a:t>
              </a:r>
              <a:r>
                <a:rPr lang="en-US" dirty="0"/>
                <a:t> 4</a:t>
              </a:r>
              <a:endParaRPr lang="vi-VN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39CCD0E-FB06-4D77-90D2-827DFCAC7C7B}"/>
                </a:ext>
              </a:extLst>
            </p:cNvPr>
            <p:cNvSpPr txBox="1"/>
            <p:nvPr/>
          </p:nvSpPr>
          <p:spPr>
            <a:xfrm>
              <a:off x="2466974" y="4497943"/>
              <a:ext cx="12668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Trạm</a:t>
              </a:r>
              <a:r>
                <a:rPr lang="en-US" dirty="0"/>
                <a:t> 4</a:t>
              </a:r>
            </a:p>
          </p:txBody>
        </p:sp>
      </p:grp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6A6DB7EA-32D9-443F-A462-03D2F4788F89}"/>
              </a:ext>
            </a:extLst>
          </p:cNvPr>
          <p:cNvSpPr/>
          <p:nvPr/>
        </p:nvSpPr>
        <p:spPr>
          <a:xfrm>
            <a:off x="2847974" y="1863546"/>
            <a:ext cx="3586163" cy="9415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229A66D8-5FC9-45D7-81B8-4C8399C4709D}"/>
              </a:ext>
            </a:extLst>
          </p:cNvPr>
          <p:cNvSpPr/>
          <p:nvPr/>
        </p:nvSpPr>
        <p:spPr>
          <a:xfrm>
            <a:off x="6924675" y="3021568"/>
            <a:ext cx="1095375" cy="26553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6" name="Arrow: Curved Left 25">
            <a:extLst>
              <a:ext uri="{FF2B5EF4-FFF2-40B4-BE49-F238E27FC236}">
                <a16:creationId xmlns:a16="http://schemas.microsoft.com/office/drawing/2014/main" id="{0CDD0853-2EC6-4634-99D3-E17F3FF61775}"/>
              </a:ext>
            </a:extLst>
          </p:cNvPr>
          <p:cNvSpPr/>
          <p:nvPr/>
        </p:nvSpPr>
        <p:spPr>
          <a:xfrm rot="5400000">
            <a:off x="4182306" y="4753854"/>
            <a:ext cx="704851" cy="347186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7" name="Arrow: Curved Left 26">
            <a:extLst>
              <a:ext uri="{FF2B5EF4-FFF2-40B4-BE49-F238E27FC236}">
                <a16:creationId xmlns:a16="http://schemas.microsoft.com/office/drawing/2014/main" id="{23BB5E82-557B-4BAC-9294-B49663D8232E}"/>
              </a:ext>
            </a:extLst>
          </p:cNvPr>
          <p:cNvSpPr/>
          <p:nvPr/>
        </p:nvSpPr>
        <p:spPr>
          <a:xfrm rot="10800000">
            <a:off x="1266825" y="2894097"/>
            <a:ext cx="1095375" cy="26553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55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23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4F00925-F877-46BA-AA80-B12B939C79F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176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4F00925-F877-46BA-AA80-B12B939C79F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115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4F00925-F877-46BA-AA80-B12B939C79F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30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4F00925-F877-46BA-AA80-B12B939C79F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025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Kết quả hình ảnh cho hình nền powerpoint đẹp">
            <a:extLst>
              <a:ext uri="{FF2B5EF4-FFF2-40B4-BE49-F238E27FC236}">
                <a16:creationId xmlns:a16="http://schemas.microsoft.com/office/drawing/2014/main" id="{4F916ECF-F38C-4402-B32B-27BD88E36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1975" y="-368252"/>
            <a:ext cx="14401800" cy="748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0BF1633C-A284-4EA8-890A-6D772FA4A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73" y="366623"/>
            <a:ext cx="8927444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Phiếu thu hoạch trạm 1: 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đặc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chất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Nhận xét về đặc điểm của các chất.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Kết luận: Các chất khác nhau có đặc điểm ....................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CA036A7-C78D-4CA8-BA08-51E2E807B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105116"/>
              </p:ext>
            </p:extLst>
          </p:nvPr>
        </p:nvGraphicFramePr>
        <p:xfrm>
          <a:off x="1160769" y="1509035"/>
          <a:ext cx="9735834" cy="4057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8854">
                  <a:extLst>
                    <a:ext uri="{9D8B030D-6E8A-4147-A177-3AD203B41FA5}">
                      <a16:colId xmlns:a16="http://schemas.microsoft.com/office/drawing/2014/main" val="4174049840"/>
                    </a:ext>
                  </a:extLst>
                </a:gridCol>
                <a:gridCol w="1035583">
                  <a:extLst>
                    <a:ext uri="{9D8B030D-6E8A-4147-A177-3AD203B41FA5}">
                      <a16:colId xmlns:a16="http://schemas.microsoft.com/office/drawing/2014/main" val="3327498396"/>
                    </a:ext>
                  </a:extLst>
                </a:gridCol>
                <a:gridCol w="1035583">
                  <a:extLst>
                    <a:ext uri="{9D8B030D-6E8A-4147-A177-3AD203B41FA5}">
                      <a16:colId xmlns:a16="http://schemas.microsoft.com/office/drawing/2014/main" val="1666774540"/>
                    </a:ext>
                  </a:extLst>
                </a:gridCol>
                <a:gridCol w="1035583">
                  <a:extLst>
                    <a:ext uri="{9D8B030D-6E8A-4147-A177-3AD203B41FA5}">
                      <a16:colId xmlns:a16="http://schemas.microsoft.com/office/drawing/2014/main" val="2234910950"/>
                    </a:ext>
                  </a:extLst>
                </a:gridCol>
                <a:gridCol w="1035583">
                  <a:extLst>
                    <a:ext uri="{9D8B030D-6E8A-4147-A177-3AD203B41FA5}">
                      <a16:colId xmlns:a16="http://schemas.microsoft.com/office/drawing/2014/main" val="2687435197"/>
                    </a:ext>
                  </a:extLst>
                </a:gridCol>
                <a:gridCol w="1737324">
                  <a:extLst>
                    <a:ext uri="{9D8B030D-6E8A-4147-A177-3AD203B41FA5}">
                      <a16:colId xmlns:a16="http://schemas.microsoft.com/office/drawing/2014/main" val="2402117692"/>
                    </a:ext>
                  </a:extLst>
                </a:gridCol>
                <a:gridCol w="1737324">
                  <a:extLst>
                    <a:ext uri="{9D8B030D-6E8A-4147-A177-3AD203B41FA5}">
                      <a16:colId xmlns:a16="http://schemas.microsoft.com/office/drawing/2014/main" val="2382417043"/>
                    </a:ext>
                  </a:extLst>
                </a:gridCol>
              </a:tblGrid>
              <a:tr h="1122226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Chất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Thể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Màu sắc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Mùi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Độ cứng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Tính dẫn điện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Tính dẫn nhiệt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7684752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Than đá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3605823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Dầu ăn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893966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Hơi nước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796205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Gỗ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3532989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Muối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3121651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Thủy tinh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1956401"/>
                  </a:ext>
                </a:extLst>
              </a:tr>
              <a:tr h="357530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Bông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+mj-lt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246673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B874689-CE4F-474F-AE98-07F4FAD93581}"/>
              </a:ext>
            </a:extLst>
          </p:cNvPr>
          <p:cNvSpPr txBox="1"/>
          <p:nvPr/>
        </p:nvSpPr>
        <p:spPr>
          <a:xfrm>
            <a:off x="6886575" y="5895975"/>
            <a:ext cx="205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solidFill>
                  <a:srgbClr val="FF0000"/>
                </a:solidFill>
              </a:rPr>
              <a:t>khác nhau</a:t>
            </a:r>
          </a:p>
        </p:txBody>
      </p:sp>
    </p:spTree>
    <p:extLst>
      <p:ext uri="{BB962C8B-B14F-4D97-AF65-F5344CB8AC3E}">
        <p14:creationId xmlns:p14="http://schemas.microsoft.com/office/powerpoint/2010/main" val="319521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Kết quả hình ảnh cho hình nền powerpoint đẹp">
            <a:extLst>
              <a:ext uri="{FF2B5EF4-FFF2-40B4-BE49-F238E27FC236}">
                <a16:creationId xmlns:a16="http://schemas.microsoft.com/office/drawing/2014/main" id="{4E301B91-43F3-4FA5-8ABF-67EB41536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225" y="-368252"/>
            <a:ext cx="14401800" cy="748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9F10A784-FC0C-4030-AB24-B4AB62915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93" y="366623"/>
            <a:ext cx="10708381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Phiếu thu hoạch trạm 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2: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Làm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thí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nghiệm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đo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nhiệt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độ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sôi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 quả thí nghiệm</a:t>
            </a: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vi-VN" altLang="vi-VN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Nhận xét: 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 suốt thời gian sôi, nhiệt độ của nước ..........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3D5D38-F16B-4967-A84F-FBA89D1D5B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624390"/>
              </p:ext>
            </p:extLst>
          </p:nvPr>
        </p:nvGraphicFramePr>
        <p:xfrm>
          <a:off x="328970" y="1552095"/>
          <a:ext cx="10889635" cy="3860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946">
                  <a:extLst>
                    <a:ext uri="{9D8B030D-6E8A-4147-A177-3AD203B41FA5}">
                      <a16:colId xmlns:a16="http://schemas.microsoft.com/office/drawing/2014/main" val="103613981"/>
                    </a:ext>
                  </a:extLst>
                </a:gridCol>
                <a:gridCol w="1563329">
                  <a:extLst>
                    <a:ext uri="{9D8B030D-6E8A-4147-A177-3AD203B41FA5}">
                      <a16:colId xmlns:a16="http://schemas.microsoft.com/office/drawing/2014/main" val="1177226032"/>
                    </a:ext>
                  </a:extLst>
                </a:gridCol>
                <a:gridCol w="2209847">
                  <a:extLst>
                    <a:ext uri="{9D8B030D-6E8A-4147-A177-3AD203B41FA5}">
                      <a16:colId xmlns:a16="http://schemas.microsoft.com/office/drawing/2014/main" val="46260760"/>
                    </a:ext>
                  </a:extLst>
                </a:gridCol>
                <a:gridCol w="3532192">
                  <a:extLst>
                    <a:ext uri="{9D8B030D-6E8A-4147-A177-3AD203B41FA5}">
                      <a16:colId xmlns:a16="http://schemas.microsoft.com/office/drawing/2014/main" val="1463618846"/>
                    </a:ext>
                  </a:extLst>
                </a:gridCol>
                <a:gridCol w="1622321">
                  <a:extLst>
                    <a:ext uri="{9D8B030D-6E8A-4147-A177-3AD203B41FA5}">
                      <a16:colId xmlns:a16="http://schemas.microsoft.com/office/drawing/2014/main" val="7705955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 gian (phút)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Nhiệt độ (</a:t>
                      </a:r>
                      <a:r>
                        <a:rPr lang="vi-VN" sz="28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 tượng trên mặt nước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 tượng trong lòng chất lỏng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3979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Bef>
                          <a:spcPts val="600"/>
                        </a:spcBef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4705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Bef>
                          <a:spcPts val="600"/>
                        </a:spcBef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654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Bef>
                          <a:spcPts val="600"/>
                        </a:spcBef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5773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Bef>
                          <a:spcPts val="600"/>
                        </a:spcBef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3875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5000"/>
                        </a:lnSpc>
                        <a:spcBef>
                          <a:spcPts val="600"/>
                        </a:spcBef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5000"/>
                        </a:lnSpc>
                        <a:spcAft>
                          <a:spcPts val="60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125018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DA17C5B-449F-44E1-AE4F-EF35F97F71B7}"/>
              </a:ext>
            </a:extLst>
          </p:cNvPr>
          <p:cNvSpPr txBox="1"/>
          <p:nvPr/>
        </p:nvSpPr>
        <p:spPr>
          <a:xfrm>
            <a:off x="6430297" y="5869858"/>
            <a:ext cx="2782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không thay đổi</a:t>
            </a:r>
          </a:p>
        </p:txBody>
      </p:sp>
    </p:spTree>
    <p:extLst>
      <p:ext uri="{BB962C8B-B14F-4D97-AF65-F5344CB8AC3E}">
        <p14:creationId xmlns:p14="http://schemas.microsoft.com/office/powerpoint/2010/main" val="2693872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A2EA6-16D1-4CFA-9A68-75206F605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699" y="1683384"/>
            <a:ext cx="8220075" cy="230822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tên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ít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1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mà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vào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phiếu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1.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Chia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sẻ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lời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cạnh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endParaRPr lang="vi-V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581150" y="410865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HOẠT ĐỘNG CÁ NHÂN                   THỜI GIAN: 1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128587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3999"/>
            <a:ext cx="2438399" cy="15911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18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Kết quả hình ảnh cho hình nền powerpoint đẹp">
            <a:extLst>
              <a:ext uri="{FF2B5EF4-FFF2-40B4-BE49-F238E27FC236}">
                <a16:creationId xmlns:a16="http://schemas.microsoft.com/office/drawing/2014/main" id="{C3854F73-D447-4E0F-8CB8-3A02343D7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7225" y="-368252"/>
            <a:ext cx="14401800" cy="748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DBB7169-3C2C-4700-A2AC-D4F1B424554F}"/>
              </a:ext>
            </a:extLst>
          </p:cNvPr>
          <p:cNvSpPr txBox="1"/>
          <p:nvPr/>
        </p:nvSpPr>
        <p:spPr>
          <a:xfrm>
            <a:off x="334297" y="400425"/>
            <a:ext cx="11198942" cy="5740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Phiếu thu hoạch trạm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3: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hòa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tan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muối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ăn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dầu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ăn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Nhận xét: .................. tan trong nước,   ................ không tan trong nước.</a:t>
            </a:r>
          </a:p>
          <a:p>
            <a:pPr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 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Phiếu thu hoạch trạm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4: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đun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nóng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đường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600"/>
              </a:spcBef>
              <a:buFont typeface="Times New Roman" panose="02020603050405020304" pitchFamily="18" charset="0"/>
              <a:buChar char="-"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Khi tiến hành thí nghiệm, có những quá trình nào đã xảy ra?</a:t>
            </a:r>
          </a:p>
          <a:p>
            <a:pPr marL="571500" algn="just">
              <a:lnSpc>
                <a:spcPct val="105000"/>
              </a:lnSpc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 lời: ........................................................................................................</a:t>
            </a:r>
          </a:p>
          <a:p>
            <a:pPr marL="342900" lvl="0" indent="-342900" algn="just">
              <a:lnSpc>
                <a:spcPct val="105000"/>
              </a:lnSpc>
              <a:buFont typeface="Times New Roman" panose="02020603050405020304" pitchFamily="18" charset="0"/>
              <a:buChar char="-"/>
            </a:pP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Times New Roman" panose="02020603050405020304" pitchFamily="18" charset="0"/>
              <a:buChar char="-"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 các quá trình xảy ra thí nghiệm, có tạo thành chất mới không?</a:t>
            </a:r>
          </a:p>
          <a:p>
            <a:pPr marL="571500" algn="just">
              <a:lnSpc>
                <a:spcPct val="105000"/>
              </a:lnSpc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 lời: ........................................................................................................</a:t>
            </a:r>
          </a:p>
          <a:p>
            <a:pPr marL="342900" lvl="0" indent="-342900" algn="just">
              <a:lnSpc>
                <a:spcPct val="1050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Quá trình nào thể hiện tính chất vật lí, tính chất hóa học của đường?</a:t>
            </a:r>
          </a:p>
          <a:p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 lời: ........................................................................................................</a:t>
            </a:r>
            <a:endParaRPr lang="vi-VN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82E367-C9C1-4CA4-8983-4743C2437311}"/>
              </a:ext>
            </a:extLst>
          </p:cNvPr>
          <p:cNvSpPr txBox="1"/>
          <p:nvPr/>
        </p:nvSpPr>
        <p:spPr>
          <a:xfrm>
            <a:off x="2349909" y="984390"/>
            <a:ext cx="1740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 ăn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138AE5-FE26-4729-883C-104D16C64596}"/>
              </a:ext>
            </a:extLst>
          </p:cNvPr>
          <p:cNvSpPr txBox="1"/>
          <p:nvPr/>
        </p:nvSpPr>
        <p:spPr>
          <a:xfrm>
            <a:off x="6361473" y="984390"/>
            <a:ext cx="1740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 ăn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6634BF-90E9-4FA8-9DE2-F2F373BAFF6B}"/>
              </a:ext>
            </a:extLst>
          </p:cNvPr>
          <p:cNvSpPr txBox="1"/>
          <p:nvPr/>
        </p:nvSpPr>
        <p:spPr>
          <a:xfrm>
            <a:off x="2050025" y="3250725"/>
            <a:ext cx="94832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nóng chảy, ngả màu vàng sẫm, sau đó chuyển rắn, màu đen.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9A77A0-350E-466B-AC39-52756E13645A}"/>
              </a:ext>
            </a:extLst>
          </p:cNvPr>
          <p:cNvSpPr txBox="1"/>
          <p:nvPr/>
        </p:nvSpPr>
        <p:spPr>
          <a:xfrm>
            <a:off x="2222089" y="4582996"/>
            <a:ext cx="9483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5420DE-8204-4B8A-BE35-9208D176AE4E}"/>
              </a:ext>
            </a:extLst>
          </p:cNvPr>
          <p:cNvSpPr txBox="1"/>
          <p:nvPr/>
        </p:nvSpPr>
        <p:spPr>
          <a:xfrm>
            <a:off x="1669639" y="5525971"/>
            <a:ext cx="94832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vật lý: nóng chảy.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chất hóa học: quá trình còn lại </a:t>
            </a:r>
          </a:p>
        </p:txBody>
      </p:sp>
    </p:spTree>
    <p:extLst>
      <p:ext uri="{BB962C8B-B14F-4D97-AF65-F5344CB8AC3E}">
        <p14:creationId xmlns:p14="http://schemas.microsoft.com/office/powerpoint/2010/main" val="14607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ết quả hình ảnh cho ai nhanh hơn">
            <a:extLst>
              <a:ext uri="{FF2B5EF4-FFF2-40B4-BE49-F238E27FC236}">
                <a16:creationId xmlns:a16="http://schemas.microsoft.com/office/drawing/2014/main" id="{B923E472-29E0-4AD4-A935-4AD4071FF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04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879732" y="484985"/>
            <a:ext cx="2867026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33CC33"/>
                </a:solidFill>
              </a:rPr>
              <a:t>Bài 1 (SGK trang 46)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627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ết quả hình ảnh cho hình nền powerpoint đẹp">
            <a:extLst>
              <a:ext uri="{FF2B5EF4-FFF2-40B4-BE49-F238E27FC236}">
                <a16:creationId xmlns:a16="http://schemas.microsoft.com/office/drawing/2014/main" id="{78E8BF08-0575-4D89-AEFC-D7007D759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57FA0A-772C-46B0-A011-ED5418FA7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386818"/>
              </p:ext>
            </p:extLst>
          </p:nvPr>
        </p:nvGraphicFramePr>
        <p:xfrm>
          <a:off x="1416050" y="1995613"/>
          <a:ext cx="9537700" cy="4167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950">
                  <a:extLst>
                    <a:ext uri="{9D8B030D-6E8A-4147-A177-3AD203B41FA5}">
                      <a16:colId xmlns:a16="http://schemas.microsoft.com/office/drawing/2014/main" val="1122214088"/>
                    </a:ext>
                  </a:extLst>
                </a:gridCol>
                <a:gridCol w="3151484">
                  <a:extLst>
                    <a:ext uri="{9D8B030D-6E8A-4147-A177-3AD203B41FA5}">
                      <a16:colId xmlns:a16="http://schemas.microsoft.com/office/drawing/2014/main" val="1199061030"/>
                    </a:ext>
                  </a:extLst>
                </a:gridCol>
                <a:gridCol w="4369266">
                  <a:extLst>
                    <a:ext uri="{9D8B030D-6E8A-4147-A177-3AD203B41FA5}">
                      <a16:colId xmlns:a16="http://schemas.microsoft.com/office/drawing/2014/main" val="3135909794"/>
                    </a:ext>
                  </a:extLst>
                </a:gridCol>
              </a:tblGrid>
              <a:tr h="42964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Câu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Vật thể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Chất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4664099"/>
                  </a:ext>
                </a:extLst>
              </a:tr>
              <a:tr h="74401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a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Cơ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thể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người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Nước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154661"/>
                  </a:ext>
                </a:extLst>
              </a:tr>
              <a:tr h="11247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b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Lọ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hoa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cốc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bát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nồi</a:t>
                      </a:r>
                      <a:r>
                        <a:rPr lang="en-US" sz="2800" dirty="0">
                          <a:effectLst/>
                        </a:rPr>
                        <a:t>…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Thủy tinh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9501848"/>
                  </a:ext>
                </a:extLst>
              </a:tr>
              <a:tr h="74401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c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Ruột bút chì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Than chì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1009622"/>
                  </a:ext>
                </a:extLst>
              </a:tr>
              <a:tr h="11247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d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Thuốc điều trị cảm cúm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Paracetamol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03225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A75C4CC-3724-4BFA-824F-A12FF8E86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39" y="489735"/>
            <a:ext cx="841602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Đáp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án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lời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giải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SGK: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1:</a:t>
            </a:r>
            <a:endParaRPr kumimoji="0" lang="en-US" altLang="vi-VN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2157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879732" y="484985"/>
            <a:ext cx="2867026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2 (SGK </a:t>
            </a:r>
            <a:r>
              <a:rPr lang="en-US" b="1" dirty="0" err="1">
                <a:solidFill>
                  <a:srgbClr val="33CC33"/>
                </a:solidFill>
              </a:rPr>
              <a:t>trang</a:t>
            </a:r>
            <a:r>
              <a:rPr lang="en-US" b="1" dirty="0">
                <a:solidFill>
                  <a:srgbClr val="33CC33"/>
                </a:solidFill>
              </a:rPr>
              <a:t> 47)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724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Kết quả hình ảnh cho hình nền powerpoint đẹp">
            <a:extLst>
              <a:ext uri="{FF2B5EF4-FFF2-40B4-BE49-F238E27FC236}">
                <a16:creationId xmlns:a16="http://schemas.microsoft.com/office/drawing/2014/main" id="{AA9FCF9A-25DB-475B-A1FD-2AD44ECC7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B0CC12B-AF85-4E4A-8F5C-F72D93DD4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634768"/>
              </p:ext>
            </p:extLst>
          </p:nvPr>
        </p:nvGraphicFramePr>
        <p:xfrm>
          <a:off x="400051" y="913664"/>
          <a:ext cx="11504273" cy="55538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147">
                  <a:extLst>
                    <a:ext uri="{9D8B030D-6E8A-4147-A177-3AD203B41FA5}">
                      <a16:colId xmlns:a16="http://schemas.microsoft.com/office/drawing/2014/main" val="2244266700"/>
                    </a:ext>
                  </a:extLst>
                </a:gridCol>
                <a:gridCol w="2968766">
                  <a:extLst>
                    <a:ext uri="{9D8B030D-6E8A-4147-A177-3AD203B41FA5}">
                      <a16:colId xmlns:a16="http://schemas.microsoft.com/office/drawing/2014/main" val="2729019583"/>
                    </a:ext>
                  </a:extLst>
                </a:gridCol>
                <a:gridCol w="2891158">
                  <a:extLst>
                    <a:ext uri="{9D8B030D-6E8A-4147-A177-3AD203B41FA5}">
                      <a16:colId xmlns:a16="http://schemas.microsoft.com/office/drawing/2014/main" val="1869003847"/>
                    </a:ext>
                  </a:extLst>
                </a:gridCol>
                <a:gridCol w="2301101">
                  <a:extLst>
                    <a:ext uri="{9D8B030D-6E8A-4147-A177-3AD203B41FA5}">
                      <a16:colId xmlns:a16="http://schemas.microsoft.com/office/drawing/2014/main" val="699021970"/>
                    </a:ext>
                  </a:extLst>
                </a:gridCol>
                <a:gridCol w="2301101">
                  <a:extLst>
                    <a:ext uri="{9D8B030D-6E8A-4147-A177-3AD203B41FA5}">
                      <a16:colId xmlns:a16="http://schemas.microsoft.com/office/drawing/2014/main" val="2594187554"/>
                    </a:ext>
                  </a:extLst>
                </a:gridCol>
              </a:tblGrid>
              <a:tr h="64631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Câu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tự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nhiên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Vật thể nhân tạo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vô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sinh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Vật hữu sinh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3554934"/>
                  </a:ext>
                </a:extLst>
              </a:tr>
              <a:tr h="1311957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a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Cây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mía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cây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thốt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nốt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củ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cải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hàng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 sucrose.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hàng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đường</a:t>
                      </a:r>
                      <a:r>
                        <a:rPr lang="en-US" sz="2400" dirty="0">
                          <a:effectLst/>
                        </a:rPr>
                        <a:t> sucrose, </a:t>
                      </a: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Cây mía đường, cây thốt nốt, củ cải đường.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494390"/>
                  </a:ext>
                </a:extLst>
              </a:tr>
              <a:tr h="130771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b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Lá găng rừng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Nước đun sôi, đường mía, thạch gang.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Nước đun sôi, đường mía, thạch găng. 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Lá găng rừng.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801000"/>
                  </a:ext>
                </a:extLst>
              </a:tr>
              <a:tr h="98018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c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Quặng kim loại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Kim loại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Kim loại , quặng kim loại.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1189588"/>
                  </a:ext>
                </a:extLst>
              </a:tr>
              <a:tr h="1307719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d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Gỗ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Bàn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ghế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giường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tủ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nhà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cửa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</a:rPr>
                        <a:t>Bàn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ghế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giường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tủ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nhà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cửa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gỗ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520298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17D4BA9-6FB3-46E0-AAA9-373948942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76" y="390444"/>
            <a:ext cx="14382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2:</a:t>
            </a:r>
            <a:endParaRPr kumimoji="0" lang="en-US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51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879732" y="484985"/>
            <a:ext cx="2867026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3 (SGK </a:t>
            </a:r>
            <a:r>
              <a:rPr lang="en-US" b="1" dirty="0" err="1">
                <a:solidFill>
                  <a:srgbClr val="33CC33"/>
                </a:solidFill>
              </a:rPr>
              <a:t>trang</a:t>
            </a:r>
            <a:r>
              <a:rPr lang="en-US" b="1" dirty="0">
                <a:solidFill>
                  <a:srgbClr val="33CC33"/>
                </a:solidFill>
              </a:rPr>
              <a:t> 47)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647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ình nền powerpoint đẹp">
            <a:extLst>
              <a:ext uri="{FF2B5EF4-FFF2-40B4-BE49-F238E27FC236}">
                <a16:creationId xmlns:a16="http://schemas.microsoft.com/office/drawing/2014/main" id="{0D7D6E3C-6613-4429-BF3C-2671ABF25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33B5A1-3932-4CC3-A1CC-4D4ABBEE7AB0}"/>
              </a:ext>
            </a:extLst>
          </p:cNvPr>
          <p:cNvSpPr txBox="1"/>
          <p:nvPr/>
        </p:nvSpPr>
        <p:spPr>
          <a:xfrm>
            <a:off x="4267200" y="428625"/>
            <a:ext cx="8020050" cy="5193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3: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cần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điền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spcBef>
                <a:spcPts val="600"/>
              </a:spcBef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/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thái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rắn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khí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/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sống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05000"/>
              </a:lnSpc>
              <a:buFont typeface="+mj-lt"/>
              <a:buAutoNum type="arabicParenBoth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0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879732" y="484985"/>
            <a:ext cx="2867026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4 (SGK </a:t>
            </a:r>
            <a:r>
              <a:rPr lang="en-US" b="1" dirty="0" err="1">
                <a:solidFill>
                  <a:srgbClr val="33CC33"/>
                </a:solidFill>
              </a:rPr>
              <a:t>trang</a:t>
            </a:r>
            <a:r>
              <a:rPr lang="en-US" b="1" dirty="0">
                <a:solidFill>
                  <a:srgbClr val="33CC33"/>
                </a:solidFill>
              </a:rPr>
              <a:t> 47)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252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ết quả hình ảnh cho hình nền powerpoint đẹp">
            <a:extLst>
              <a:ext uri="{FF2B5EF4-FFF2-40B4-BE49-F238E27FC236}">
                <a16:creationId xmlns:a16="http://schemas.microsoft.com/office/drawing/2014/main" id="{290A797B-634C-4A5F-84C4-8A411B87E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92E30D-E161-4CF7-B858-8D2713EE91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477845"/>
              </p:ext>
            </p:extLst>
          </p:nvPr>
        </p:nvGraphicFramePr>
        <p:xfrm>
          <a:off x="550606" y="1344395"/>
          <a:ext cx="10913807" cy="4240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3512">
                  <a:extLst>
                    <a:ext uri="{9D8B030D-6E8A-4147-A177-3AD203B41FA5}">
                      <a16:colId xmlns:a16="http://schemas.microsoft.com/office/drawing/2014/main" val="888960243"/>
                    </a:ext>
                  </a:extLst>
                </a:gridCol>
                <a:gridCol w="1176669">
                  <a:extLst>
                    <a:ext uri="{9D8B030D-6E8A-4147-A177-3AD203B41FA5}">
                      <a16:colId xmlns:a16="http://schemas.microsoft.com/office/drawing/2014/main" val="1531220070"/>
                    </a:ext>
                  </a:extLst>
                </a:gridCol>
                <a:gridCol w="1703267">
                  <a:extLst>
                    <a:ext uri="{9D8B030D-6E8A-4147-A177-3AD203B41FA5}">
                      <a16:colId xmlns:a16="http://schemas.microsoft.com/office/drawing/2014/main" val="1963533767"/>
                    </a:ext>
                  </a:extLst>
                </a:gridCol>
                <a:gridCol w="2053341">
                  <a:extLst>
                    <a:ext uri="{9D8B030D-6E8A-4147-A177-3AD203B41FA5}">
                      <a16:colId xmlns:a16="http://schemas.microsoft.com/office/drawing/2014/main" val="2790792626"/>
                    </a:ext>
                  </a:extLst>
                </a:gridCol>
                <a:gridCol w="1486272">
                  <a:extLst>
                    <a:ext uri="{9D8B030D-6E8A-4147-A177-3AD203B41FA5}">
                      <a16:colId xmlns:a16="http://schemas.microsoft.com/office/drawing/2014/main" val="3416059769"/>
                    </a:ext>
                  </a:extLst>
                </a:gridCol>
                <a:gridCol w="1458832">
                  <a:extLst>
                    <a:ext uri="{9D8B030D-6E8A-4147-A177-3AD203B41FA5}">
                      <a16:colId xmlns:a16="http://schemas.microsoft.com/office/drawing/2014/main" val="290058285"/>
                    </a:ext>
                  </a:extLst>
                </a:gridCol>
                <a:gridCol w="1291914">
                  <a:extLst>
                    <a:ext uri="{9D8B030D-6E8A-4147-A177-3AD203B41FA5}">
                      <a16:colId xmlns:a16="http://schemas.microsoft.com/office/drawing/2014/main" val="2829835938"/>
                    </a:ext>
                  </a:extLst>
                </a:gridCol>
              </a:tblGrid>
              <a:tr h="597597">
                <a:tc row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</a:rPr>
                        <a:t>Vật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thể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Thể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Hình dạng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Khả năng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02143"/>
                  </a:ext>
                </a:extLst>
              </a:tr>
              <a:tr h="1223769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Xác định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Không xác định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Dễ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Khó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Rất khó bị nén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5643593"/>
                  </a:ext>
                </a:extLst>
              </a:tr>
              <a:tr h="59759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Muối ăn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Rắn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4475021"/>
                  </a:ext>
                </a:extLst>
              </a:tr>
              <a:tr h="59759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Không khí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Khí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84824"/>
                  </a:ext>
                </a:extLst>
              </a:tr>
              <a:tr h="1223769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Nước khoáng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Lỏng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√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>
                          <a:effectLst/>
                        </a:rPr>
                        <a:t>√</a:t>
                      </a:r>
                      <a:endParaRPr lang="vi-VN" sz="2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vi-VN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433199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6D973AB-5727-4C3C-83CE-C3D9DC8C7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086" y="407548"/>
            <a:ext cx="6554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vi-VN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4: </a:t>
            </a:r>
            <a:endParaRPr kumimoji="0" lang="en-US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29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F4492A6-BE28-4FE9-8043-C331AF8E2834}"/>
              </a:ext>
            </a:extLst>
          </p:cNvPr>
          <p:cNvSpPr txBox="1"/>
          <p:nvPr/>
        </p:nvSpPr>
        <p:spPr>
          <a:xfrm>
            <a:off x="247650" y="956944"/>
            <a:ext cx="10991849" cy="4868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NHIỆM VỤ 1: CÁ NHÂN</a:t>
            </a: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SGK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mục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trang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39, 40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</a:t>
            </a:r>
            <a:endParaRPr lang="vi-VN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1.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2. Cho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cỏ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con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sắp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xếp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3. Quan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9.1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Cho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4.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Cho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Ghi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ô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trả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lời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khăn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trải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bàn</a:t>
            </a:r>
            <a:endParaRPr lang="vi-VN" sz="2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SINH                      THỜI GIAN: 6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754" y="956944"/>
            <a:ext cx="922518" cy="60198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D1BC07F-F0C2-4440-81C9-E4B35F7A8DF3}"/>
              </a:ext>
            </a:extLst>
          </p:cNvPr>
          <p:cNvSpPr txBox="1"/>
          <p:nvPr/>
        </p:nvSpPr>
        <p:spPr>
          <a:xfrm>
            <a:off x="2586038" y="5787872"/>
            <a:ext cx="8143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 2: THẢO LUẬN NHÓM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448DF5-8AAA-4EA4-873E-927C8CE7F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400" y="570547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8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879732" y="484985"/>
            <a:ext cx="2867026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5 (SGK </a:t>
            </a:r>
            <a:r>
              <a:rPr lang="en-US" b="1" dirty="0" err="1">
                <a:solidFill>
                  <a:srgbClr val="33CC33"/>
                </a:solidFill>
              </a:rPr>
              <a:t>trang</a:t>
            </a:r>
            <a:r>
              <a:rPr lang="en-US" b="1" dirty="0">
                <a:solidFill>
                  <a:srgbClr val="33CC33"/>
                </a:solidFill>
              </a:rPr>
              <a:t> 47)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836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ết quả hình ảnh cho hình nền powerpoint đẹp">
            <a:extLst>
              <a:ext uri="{FF2B5EF4-FFF2-40B4-BE49-F238E27FC236}">
                <a16:creationId xmlns:a16="http://schemas.microsoft.com/office/drawing/2014/main" id="{5FD0E832-CAE3-4A6B-9110-56113D46F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B3C58-0E36-421D-A8AD-40BADD8DF324}"/>
              </a:ext>
            </a:extLst>
          </p:cNvPr>
          <p:cNvSpPr txBox="1"/>
          <p:nvPr/>
        </p:nvSpPr>
        <p:spPr>
          <a:xfrm>
            <a:off x="2666999" y="2022421"/>
            <a:ext cx="7743825" cy="2026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5: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biệt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hóa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dựa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dấu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mới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b="1" dirty="0" err="1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39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662123" y="816801"/>
            <a:ext cx="3302244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</a:t>
            </a:r>
            <a:r>
              <a:rPr lang="en-US" b="1" dirty="0" err="1">
                <a:solidFill>
                  <a:srgbClr val="33CC33"/>
                </a:solidFill>
              </a:rPr>
              <a:t>bổ</a:t>
            </a:r>
            <a:r>
              <a:rPr lang="en-US" b="1" dirty="0">
                <a:solidFill>
                  <a:srgbClr val="33CC33"/>
                </a:solidFill>
              </a:rPr>
              <a:t> sung 1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58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ình nền powerpoint đẹp">
            <a:extLst>
              <a:ext uri="{FF2B5EF4-FFF2-40B4-BE49-F238E27FC236}">
                <a16:creationId xmlns:a16="http://schemas.microsoft.com/office/drawing/2014/main" id="{EB580041-EEC2-4A5B-9070-AA1391F3B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B3C58-0E36-421D-A8AD-40BADD8DF324}"/>
              </a:ext>
            </a:extLst>
          </p:cNvPr>
          <p:cNvSpPr txBox="1"/>
          <p:nvPr/>
        </p:nvSpPr>
        <p:spPr>
          <a:xfrm>
            <a:off x="1333500" y="1508070"/>
            <a:ext cx="10096500" cy="30857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Đáp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bổ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sung: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gặp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tụ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li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bám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mờ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nhỏ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71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C5E77AF-AFD3-4F2C-872E-27428A7EB5F7}"/>
              </a:ext>
            </a:extLst>
          </p:cNvPr>
          <p:cNvSpPr txBox="1">
            <a:spLocks/>
          </p:cNvSpPr>
          <p:nvPr/>
        </p:nvSpPr>
        <p:spPr>
          <a:xfrm>
            <a:off x="4662123" y="816801"/>
            <a:ext cx="3302244" cy="12618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err="1">
                <a:solidFill>
                  <a:srgbClr val="33CC33"/>
                </a:solidFill>
              </a:rPr>
              <a:t>Bài</a:t>
            </a:r>
            <a:r>
              <a:rPr lang="en-US" b="1" dirty="0">
                <a:solidFill>
                  <a:srgbClr val="33CC33"/>
                </a:solidFill>
              </a:rPr>
              <a:t> </a:t>
            </a:r>
            <a:r>
              <a:rPr lang="en-US" b="1" dirty="0" err="1">
                <a:solidFill>
                  <a:srgbClr val="33CC33"/>
                </a:solidFill>
              </a:rPr>
              <a:t>bổ</a:t>
            </a:r>
            <a:r>
              <a:rPr lang="en-US" b="1" dirty="0">
                <a:solidFill>
                  <a:srgbClr val="33CC33"/>
                </a:solidFill>
              </a:rPr>
              <a:t> sung 2</a:t>
            </a:r>
            <a:endParaRPr lang="vi-VN" b="1" dirty="0">
              <a:solidFill>
                <a:srgbClr val="33CC33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146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ết quả hình ảnh cho hình nền powerpoint đẹp">
            <a:extLst>
              <a:ext uri="{FF2B5EF4-FFF2-40B4-BE49-F238E27FC236}">
                <a16:creationId xmlns:a16="http://schemas.microsoft.com/office/drawing/2014/main" id="{EB580041-EEC2-4A5B-9070-AA1391F3B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3130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7B3C58-0E36-421D-A8AD-40BADD8DF324}"/>
              </a:ext>
            </a:extLst>
          </p:cNvPr>
          <p:cNvSpPr txBox="1"/>
          <p:nvPr/>
        </p:nvSpPr>
        <p:spPr>
          <a:xfrm>
            <a:off x="1457325" y="1250896"/>
            <a:ext cx="9801225" cy="3384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Đáp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án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hỏi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bổ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sung: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chai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dầu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xăng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rượu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….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khuyên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đậy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nắp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nắp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dễ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tỏa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đậy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nắp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bao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bay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sẽ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ngưng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tụ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lỏng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80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476250" y="180423"/>
            <a:ext cx="11715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TẬP TẠI NHÀ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1178004" y="2025171"/>
            <a:ext cx="10185321" cy="2787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nồm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nền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thường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trượt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giải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quyết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vấn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 </a:t>
            </a:r>
          </a:p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chụp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, quay video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minh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chứng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quyết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</a:p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2 -3 HS.</a:t>
            </a:r>
          </a:p>
          <a:p>
            <a:pPr marL="457200" indent="-4572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lớp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khoảng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tháng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2,3.</a:t>
            </a:r>
            <a:endParaRPr lang="en-US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5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ết quả hình ảnh cho Chúc các em học tổt">
            <a:extLst>
              <a:ext uri="{FF2B5EF4-FFF2-40B4-BE49-F238E27FC236}">
                <a16:creationId xmlns:a16="http://schemas.microsoft.com/office/drawing/2014/main" id="{2FF40715-5544-434E-9DD4-4197FA887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258676" cy="702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688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F4492A6-BE28-4FE9-8043-C331AF8E2834}"/>
              </a:ext>
            </a:extLst>
          </p:cNvPr>
          <p:cNvSpPr txBox="1"/>
          <p:nvPr/>
        </p:nvSpPr>
        <p:spPr>
          <a:xfrm>
            <a:off x="1806654" y="1164526"/>
            <a:ext cx="10223421" cy="9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SGK </a:t>
            </a:r>
            <a:r>
              <a:rPr lang="en-US" sz="2400" b="1" dirty="0" err="1">
                <a:latin typeface="Times New Roman" panose="02020603050405020304" pitchFamily="18" charset="0"/>
                <a:ea typeface="Arial" panose="020B0604020202020204" pitchFamily="34" charset="0"/>
              </a:rPr>
              <a:t>mục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 2 </a:t>
            </a:r>
            <a:r>
              <a:rPr lang="en-US" sz="2400" b="1" dirty="0" err="1">
                <a:latin typeface="Times New Roman" panose="02020603050405020304" pitchFamily="18" charset="0"/>
                <a:ea typeface="Arial" panose="020B0604020202020204" pitchFamily="34" charset="0"/>
              </a:rPr>
              <a:t>trang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 40,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quan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sát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H9.2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hoàn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bảng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9.1 SGK.</a:t>
            </a:r>
            <a:endParaRPr lang="en-US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SINH                      THỜI GIAN: 2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850A09-2C17-4A80-BEF8-8529519FA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1155"/>
            <a:ext cx="1692071" cy="1104148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DF97AD1-050E-47E5-840C-0BD28961F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278181"/>
              </p:ext>
            </p:extLst>
          </p:nvPr>
        </p:nvGraphicFramePr>
        <p:xfrm>
          <a:off x="846035" y="2994469"/>
          <a:ext cx="8832852" cy="3273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13">
                  <a:extLst>
                    <a:ext uri="{9D8B030D-6E8A-4147-A177-3AD203B41FA5}">
                      <a16:colId xmlns:a16="http://schemas.microsoft.com/office/drawing/2014/main" val="4147911012"/>
                    </a:ext>
                  </a:extLst>
                </a:gridCol>
                <a:gridCol w="1860652">
                  <a:extLst>
                    <a:ext uri="{9D8B030D-6E8A-4147-A177-3AD203B41FA5}">
                      <a16:colId xmlns:a16="http://schemas.microsoft.com/office/drawing/2014/main" val="1752708738"/>
                    </a:ext>
                  </a:extLst>
                </a:gridCol>
                <a:gridCol w="2555774">
                  <a:extLst>
                    <a:ext uri="{9D8B030D-6E8A-4147-A177-3AD203B41FA5}">
                      <a16:colId xmlns:a16="http://schemas.microsoft.com/office/drawing/2014/main" val="1111567923"/>
                    </a:ext>
                  </a:extLst>
                </a:gridCol>
                <a:gridCol w="2208213">
                  <a:extLst>
                    <a:ext uri="{9D8B030D-6E8A-4147-A177-3AD203B41FA5}">
                      <a16:colId xmlns:a16="http://schemas.microsoft.com/office/drawing/2014/main" val="2395989693"/>
                    </a:ext>
                  </a:extLst>
                </a:gridCol>
              </a:tblGrid>
              <a:tr h="1195624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nén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542760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023629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lỏng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802618"/>
                  </a:ext>
                </a:extLst>
              </a:tr>
              <a:tr h="692703"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Hơi</a:t>
                      </a:r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70324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D048292-8FE9-480E-B413-04ED901AF10A}"/>
              </a:ext>
            </a:extLst>
          </p:cNvPr>
          <p:cNvSpPr txBox="1"/>
          <p:nvPr/>
        </p:nvSpPr>
        <p:spPr>
          <a:xfrm>
            <a:off x="3049705" y="2341020"/>
            <a:ext cx="3935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9.1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1215F6-7D83-4F7B-ABCA-7BE7F492F9B1}"/>
              </a:ext>
            </a:extLst>
          </p:cNvPr>
          <p:cNvSpPr txBox="1"/>
          <p:nvPr/>
        </p:nvSpPr>
        <p:spPr>
          <a:xfrm>
            <a:off x="3312397" y="4276412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Rắn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718271-551A-4676-AFA3-8B3D3DB135E9}"/>
              </a:ext>
            </a:extLst>
          </p:cNvPr>
          <p:cNvSpPr txBox="1"/>
          <p:nvPr/>
        </p:nvSpPr>
        <p:spPr>
          <a:xfrm>
            <a:off x="5213389" y="419100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1DA0F37-B907-4FB1-A881-1CA8A2FD88E8}"/>
              </a:ext>
            </a:extLst>
          </p:cNvPr>
          <p:cNvSpPr txBox="1"/>
          <p:nvPr/>
        </p:nvSpPr>
        <p:spPr>
          <a:xfrm>
            <a:off x="7564540" y="421005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DE82C8-3290-4370-BD6A-CCEBA45CB07B}"/>
              </a:ext>
            </a:extLst>
          </p:cNvPr>
          <p:cNvSpPr txBox="1"/>
          <p:nvPr/>
        </p:nvSpPr>
        <p:spPr>
          <a:xfrm>
            <a:off x="3293347" y="4900627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4C404D-DBFF-470E-98F9-0DA3A3A742ED}"/>
              </a:ext>
            </a:extLst>
          </p:cNvPr>
          <p:cNvSpPr txBox="1"/>
          <p:nvPr/>
        </p:nvSpPr>
        <p:spPr>
          <a:xfrm>
            <a:off x="5213388" y="482983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A600AB-36A0-4760-9A57-87D6E60842BC}"/>
              </a:ext>
            </a:extLst>
          </p:cNvPr>
          <p:cNvSpPr txBox="1"/>
          <p:nvPr/>
        </p:nvSpPr>
        <p:spPr>
          <a:xfrm>
            <a:off x="7564540" y="48863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32758F-D6A6-4FE7-BE04-90260B0E8D2F}"/>
              </a:ext>
            </a:extLst>
          </p:cNvPr>
          <p:cNvSpPr txBox="1"/>
          <p:nvPr/>
        </p:nvSpPr>
        <p:spPr>
          <a:xfrm>
            <a:off x="3293346" y="568516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3F0F7D-F256-4222-8051-9FCC1A0F331B}"/>
              </a:ext>
            </a:extLst>
          </p:cNvPr>
          <p:cNvSpPr txBox="1"/>
          <p:nvPr/>
        </p:nvSpPr>
        <p:spPr>
          <a:xfrm>
            <a:off x="5213387" y="5506310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5712A10-F73E-480F-977F-5D822E624BE4}"/>
              </a:ext>
            </a:extLst>
          </p:cNvPr>
          <p:cNvSpPr txBox="1"/>
          <p:nvPr/>
        </p:nvSpPr>
        <p:spPr>
          <a:xfrm>
            <a:off x="7564540" y="5534557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43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D4104C0-D2CA-45AF-9993-4AD582A14A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875" y="1192441"/>
            <a:ext cx="8020050" cy="42843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117C8D-1054-43E5-BF15-DD0D95F6BC3F}"/>
              </a:ext>
            </a:extLst>
          </p:cNvPr>
          <p:cNvSpPr txBox="1"/>
          <p:nvPr/>
        </p:nvSpPr>
        <p:spPr>
          <a:xfrm>
            <a:off x="319087" y="419417"/>
            <a:ext cx="9363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</a:rPr>
              <a:t>Các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chất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đều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được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cấu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tạo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từ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những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hạt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vô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cùng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nhỏ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bé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mà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mắt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thường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không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nhìn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thấy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err="1">
                <a:solidFill>
                  <a:srgbClr val="C00000"/>
                </a:solidFill>
              </a:rPr>
              <a:t>được</a:t>
            </a:r>
            <a:r>
              <a:rPr lang="en-US" sz="2800" b="1" dirty="0">
                <a:solidFill>
                  <a:srgbClr val="C00000"/>
                </a:solidFill>
              </a:rPr>
              <a:t>.</a:t>
            </a:r>
            <a:endParaRPr lang="vi-VN" sz="2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17F96D-A05E-4B88-853C-A5132291CAF2}"/>
              </a:ext>
            </a:extLst>
          </p:cNvPr>
          <p:cNvSpPr txBox="1"/>
          <p:nvPr/>
        </p:nvSpPr>
        <p:spPr>
          <a:xfrm>
            <a:off x="933450" y="5628530"/>
            <a:ext cx="214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Chất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khí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A5666A-D12C-43CC-9636-547FAC932D81}"/>
              </a:ext>
            </a:extLst>
          </p:cNvPr>
          <p:cNvSpPr txBox="1"/>
          <p:nvPr/>
        </p:nvSpPr>
        <p:spPr>
          <a:xfrm>
            <a:off x="3800475" y="5571163"/>
            <a:ext cx="214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Chất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lỏng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66C3A9-68EC-49AB-AE79-25996ACE8AB2}"/>
              </a:ext>
            </a:extLst>
          </p:cNvPr>
          <p:cNvSpPr txBox="1"/>
          <p:nvPr/>
        </p:nvSpPr>
        <p:spPr>
          <a:xfrm>
            <a:off x="6743700" y="5628530"/>
            <a:ext cx="2143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Chất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rắn</a:t>
            </a:r>
            <a:endParaRPr lang="vi-VN" sz="2800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158A8E-801B-4A93-8966-DD527E045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6951" y="66619"/>
            <a:ext cx="2200274" cy="135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2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F4492A6-BE28-4FE9-8043-C331AF8E2834}"/>
              </a:ext>
            </a:extLst>
          </p:cNvPr>
          <p:cNvSpPr txBox="1"/>
          <p:nvPr/>
        </p:nvSpPr>
        <p:spPr>
          <a:xfrm>
            <a:off x="1601866" y="1531319"/>
            <a:ext cx="9518571" cy="455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Thảo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luận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4HS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hoàn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bảng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phiếu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</a:t>
            </a:r>
            <a:r>
              <a:rPr lang="en-US" sz="2400" b="1" dirty="0">
                <a:latin typeface="Times New Roman" panose="02020603050405020304" pitchFamily="18" charset="0"/>
                <a:ea typeface="Arial" panose="020B0604020202020204" pitchFamily="34" charset="0"/>
              </a:rPr>
              <a:t>.</a:t>
            </a:r>
            <a:endParaRPr lang="en-US" sz="2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vi-VN" sz="2800" b="1" dirty="0">
                <a:solidFill>
                  <a:srgbClr val="FF0000"/>
                </a:solidFill>
              </a:rPr>
              <a:t>THỜI GIAN: 2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448DF5-8AAA-4EA4-873E-927C8CE7F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29" y="1139022"/>
            <a:ext cx="1022508" cy="1022508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DE6432F-5E96-4B7C-9B8E-E0B6FE706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49620"/>
              </p:ext>
            </p:extLst>
          </p:nvPr>
        </p:nvGraphicFramePr>
        <p:xfrm>
          <a:off x="687466" y="2412372"/>
          <a:ext cx="9416892" cy="3985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4785">
                  <a:extLst>
                    <a:ext uri="{9D8B030D-6E8A-4147-A177-3AD203B41FA5}">
                      <a16:colId xmlns:a16="http://schemas.microsoft.com/office/drawing/2014/main" val="2799052260"/>
                    </a:ext>
                  </a:extLst>
                </a:gridCol>
                <a:gridCol w="1713171">
                  <a:extLst>
                    <a:ext uri="{9D8B030D-6E8A-4147-A177-3AD203B41FA5}">
                      <a16:colId xmlns:a16="http://schemas.microsoft.com/office/drawing/2014/main" val="3071829325"/>
                    </a:ext>
                  </a:extLst>
                </a:gridCol>
                <a:gridCol w="1568978">
                  <a:extLst>
                    <a:ext uri="{9D8B030D-6E8A-4147-A177-3AD203B41FA5}">
                      <a16:colId xmlns:a16="http://schemas.microsoft.com/office/drawing/2014/main" val="1749132747"/>
                    </a:ext>
                  </a:extLst>
                </a:gridCol>
                <a:gridCol w="1569986">
                  <a:extLst>
                    <a:ext uri="{9D8B030D-6E8A-4147-A177-3AD203B41FA5}">
                      <a16:colId xmlns:a16="http://schemas.microsoft.com/office/drawing/2014/main" val="1090798617"/>
                    </a:ext>
                  </a:extLst>
                </a:gridCol>
                <a:gridCol w="1569986">
                  <a:extLst>
                    <a:ext uri="{9D8B030D-6E8A-4147-A177-3AD203B41FA5}">
                      <a16:colId xmlns:a16="http://schemas.microsoft.com/office/drawing/2014/main" val="1731340255"/>
                    </a:ext>
                  </a:extLst>
                </a:gridCol>
                <a:gridCol w="1569986">
                  <a:extLst>
                    <a:ext uri="{9D8B030D-6E8A-4147-A177-3AD203B41FA5}">
                      <a16:colId xmlns:a16="http://schemas.microsoft.com/office/drawing/2014/main" val="2926281722"/>
                    </a:ext>
                  </a:extLst>
                </a:gridCol>
              </a:tblGrid>
              <a:tr h="192150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 bị nén không?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Lấy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9966635"/>
                  </a:ext>
                </a:extLst>
              </a:tr>
              <a:tr h="58405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rắn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7111705"/>
                  </a:ext>
                </a:extLst>
              </a:tr>
              <a:tr h="584057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 lỏng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7464085"/>
                  </a:ext>
                </a:extLst>
              </a:tr>
              <a:tr h="527336"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khí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319801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C5B2D93-E468-4E44-B0BD-2FE94ED0C8D6}"/>
              </a:ext>
            </a:extLst>
          </p:cNvPr>
          <p:cNvSpPr txBox="1"/>
          <p:nvPr/>
        </p:nvSpPr>
        <p:spPr>
          <a:xfrm>
            <a:off x="2257425" y="4400550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098C8C-1C1B-4A4B-A3E9-2780A22E7DE5}"/>
              </a:ext>
            </a:extLst>
          </p:cNvPr>
          <p:cNvSpPr txBox="1"/>
          <p:nvPr/>
        </p:nvSpPr>
        <p:spPr>
          <a:xfrm>
            <a:off x="4146471" y="4447877"/>
            <a:ext cx="603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B7CD4F-3167-4132-AFB1-9EB56DDBA7B4}"/>
              </a:ext>
            </a:extLst>
          </p:cNvPr>
          <p:cNvSpPr txBox="1"/>
          <p:nvPr/>
        </p:nvSpPr>
        <p:spPr>
          <a:xfrm>
            <a:off x="5762625" y="443618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3CDCD5-FB7D-4541-9FD4-93E1A2DAD4F9}"/>
              </a:ext>
            </a:extLst>
          </p:cNvPr>
          <p:cNvSpPr txBox="1"/>
          <p:nvPr/>
        </p:nvSpPr>
        <p:spPr>
          <a:xfrm>
            <a:off x="7135655" y="4381333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EDEA14-E071-4FE2-A77A-2EF6B9107196}"/>
              </a:ext>
            </a:extLst>
          </p:cNvPr>
          <p:cNvSpPr txBox="1"/>
          <p:nvPr/>
        </p:nvSpPr>
        <p:spPr>
          <a:xfrm>
            <a:off x="8580121" y="4428893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FC8FA9-F51B-4F55-A959-026BAE294B35}"/>
              </a:ext>
            </a:extLst>
          </p:cNvPr>
          <p:cNvSpPr txBox="1"/>
          <p:nvPr/>
        </p:nvSpPr>
        <p:spPr>
          <a:xfrm>
            <a:off x="2352675" y="492442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lẻo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359227-AD9F-401A-8333-FFB205AA1459}"/>
              </a:ext>
            </a:extLst>
          </p:cNvPr>
          <p:cNvSpPr txBox="1"/>
          <p:nvPr/>
        </p:nvSpPr>
        <p:spPr>
          <a:xfrm>
            <a:off x="3920967" y="4947940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1A83C7D-F985-4272-A771-C73CBDB60938}"/>
              </a:ext>
            </a:extLst>
          </p:cNvPr>
          <p:cNvSpPr txBox="1"/>
          <p:nvPr/>
        </p:nvSpPr>
        <p:spPr>
          <a:xfrm>
            <a:off x="5548312" y="489085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8940D3-133B-4794-8C34-378B7FCD72DD}"/>
              </a:ext>
            </a:extLst>
          </p:cNvPr>
          <p:cNvSpPr txBox="1"/>
          <p:nvPr/>
        </p:nvSpPr>
        <p:spPr>
          <a:xfrm>
            <a:off x="6870860" y="4943218"/>
            <a:ext cx="1550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nén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326D8F-FF8F-4C62-87E8-4CE11D88721B}"/>
              </a:ext>
            </a:extLst>
          </p:cNvPr>
          <p:cNvSpPr txBox="1"/>
          <p:nvPr/>
        </p:nvSpPr>
        <p:spPr>
          <a:xfrm>
            <a:off x="8532496" y="4962293"/>
            <a:ext cx="1599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B6FAEB-CE63-402A-A80D-6A886E2CDB45}"/>
              </a:ext>
            </a:extLst>
          </p:cNvPr>
          <p:cNvSpPr txBox="1"/>
          <p:nvPr/>
        </p:nvSpPr>
        <p:spPr>
          <a:xfrm>
            <a:off x="2268616" y="5449170"/>
            <a:ext cx="15682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8038BD8-128E-4D5E-9ACA-D3A1D330D2F2}"/>
              </a:ext>
            </a:extLst>
          </p:cNvPr>
          <p:cNvSpPr txBox="1"/>
          <p:nvPr/>
        </p:nvSpPr>
        <p:spPr>
          <a:xfrm>
            <a:off x="3920967" y="5605165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513DC79-4A9E-4EC5-A2CB-5B1D3A73A69F}"/>
              </a:ext>
            </a:extLst>
          </p:cNvPr>
          <p:cNvSpPr txBox="1"/>
          <p:nvPr/>
        </p:nvSpPr>
        <p:spPr>
          <a:xfrm>
            <a:off x="5548312" y="5548080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9FD1C3A-512A-4AA1-B61B-413820E3B9C1}"/>
              </a:ext>
            </a:extLst>
          </p:cNvPr>
          <p:cNvSpPr txBox="1"/>
          <p:nvPr/>
        </p:nvSpPr>
        <p:spPr>
          <a:xfrm>
            <a:off x="7288055" y="5543383"/>
            <a:ext cx="140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153BDA-6D84-4A01-B900-9C717AC7EE19}"/>
              </a:ext>
            </a:extLst>
          </p:cNvPr>
          <p:cNvSpPr txBox="1"/>
          <p:nvPr/>
        </p:nvSpPr>
        <p:spPr>
          <a:xfrm>
            <a:off x="8627746" y="5486168"/>
            <a:ext cx="1925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46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SINH                      THỜI GIAN: 3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1390650" y="1314575"/>
            <a:ext cx="912495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 1: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H9.11; 9.12; 9.13;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tủ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đọng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tắm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ấm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 Khi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đun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sôi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nồi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thủy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?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3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SINH                      THỜI GIAN: 2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828675" y="1759544"/>
            <a:ext cx="912495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 2: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HS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tiếp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tục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video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hành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giọt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nước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diễn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ra.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hlinkClick r:id="rId3"/>
              </a:rPr>
              <a:t>https://coccoc.com/search?query=video%20h%C3%A0nh%20tr%C3%ACnh%20c%E1%BB%A7a%20gi%E1%BB%8Dt%20n%C6%B0%E1%BB%9Bc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74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DAD2646-99B7-42B4-879D-BFE0E94EC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4633912"/>
            <a:ext cx="2143125" cy="2143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4AE6793-EA05-44F5-86F2-EF3A1EA78258}"/>
              </a:ext>
            </a:extLst>
          </p:cNvPr>
          <p:cNvSpPr txBox="1"/>
          <p:nvPr/>
        </p:nvSpPr>
        <p:spPr>
          <a:xfrm>
            <a:off x="1495425" y="180423"/>
            <a:ext cx="9382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NHIỆM VỤ HỌC SINH                      THỜI GIAN: 2 PHÚT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B045E7-B682-4966-B948-C1D44796CEB8}"/>
              </a:ext>
            </a:extLst>
          </p:cNvPr>
          <p:cNvSpPr/>
          <p:nvPr/>
        </p:nvSpPr>
        <p:spPr>
          <a:xfrm>
            <a:off x="0" y="911225"/>
            <a:ext cx="12192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33C9C-CF0A-4D72-A288-5E22097B3198}"/>
              </a:ext>
            </a:extLst>
          </p:cNvPr>
          <p:cNvSpPr txBox="1"/>
          <p:nvPr/>
        </p:nvSpPr>
        <p:spPr>
          <a:xfrm>
            <a:off x="733425" y="2025171"/>
            <a:ext cx="9124950" cy="3239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 VỤ 3:</a:t>
            </a:r>
          </a:p>
          <a:p>
            <a:pPr marL="285750" indent="-28575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nhóm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4,5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hướng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dẫn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SGK.</a:t>
            </a:r>
          </a:p>
          <a:p>
            <a:pPr marL="285750" indent="-285750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chuyển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ra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bằng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hoàn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thiện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xét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phiếu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4.</a:t>
            </a:r>
            <a:endParaRPr lang="vi-VN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indent="342265"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51F90DB-6B46-4486-9B7D-C975D2F4F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96" y="956944"/>
            <a:ext cx="1022508" cy="10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41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2040</Words>
  <Application>Microsoft Office PowerPoint</Application>
  <PresentationFormat>Widescreen</PresentationFormat>
  <Paragraphs>409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Wingdings</vt:lpstr>
      <vt:lpstr>Office Theme</vt:lpstr>
      <vt:lpstr>BÀI 8:  SỰ ĐA DẠNG VÀ CÁC THỂ CƠ BẢN CỦA CHẤT. TÍNH CHẤT CỦA CHẤT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PHIẾU HỌC TẬP SỐ 4</vt:lpstr>
      <vt:lpstr>SƠ ĐỒ TÓM TẮT QUÁ TRÌNH CHUYỂN THỂ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9:  SỰ ĐA DẠNG VÀ CÁC THỂ CƠ BẢN CỦA CHẤT. TÍNH CHẤT CỦA CHẤT</dc:title>
  <dc:creator>Admin</dc:creator>
  <cp:lastModifiedBy>Admin</cp:lastModifiedBy>
  <cp:revision>44</cp:revision>
  <dcterms:created xsi:type="dcterms:W3CDTF">2021-02-06T13:24:47Z</dcterms:created>
  <dcterms:modified xsi:type="dcterms:W3CDTF">2021-04-20T07:54:17Z</dcterms:modified>
</cp:coreProperties>
</file>